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71" r:id="rId6"/>
    <p:sldId id="261" r:id="rId7"/>
    <p:sldId id="266" r:id="rId8"/>
    <p:sldId id="272" r:id="rId9"/>
    <p:sldId id="270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C4CD"/>
    <a:srgbClr val="329EA5"/>
    <a:srgbClr val="1E5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5"/>
    <p:restoredTop sz="94655"/>
  </p:normalViewPr>
  <p:slideViewPr>
    <p:cSldViewPr snapToGrid="0">
      <p:cViewPr varScale="1">
        <p:scale>
          <a:sx n="140" d="100"/>
          <a:sy n="140" d="100"/>
        </p:scale>
        <p:origin x="224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809031-3169-C1E7-E851-2B055FEB3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9EE4999-4EF8-6F4C-F49C-24DD24C2D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D28867-442D-6B94-C6E9-E50C7B666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C903-E944-5547-BDAC-DDEC1FF03AF0}" type="datetimeFigureOut">
              <a:rPr lang="nl-NL" smtClean="0"/>
              <a:t>28-01-2026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E27E5D-5C85-D98C-9B47-97730B501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9C43B6-1A16-3909-71B9-9B296743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EB47-6359-104F-8053-1A726331C12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182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5660C6-E27B-6CDF-5493-B7AF7B744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0A5A2DE-3C3A-4E34-227E-F39781B24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82F0CD-F8BD-9900-1526-EEF9DD2C7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C903-E944-5547-BDAC-DDEC1FF03AF0}" type="datetimeFigureOut">
              <a:rPr lang="nl-NL" smtClean="0"/>
              <a:t>28-01-2026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99DDEF-ED59-9EEB-9D20-2A92B3529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1F1C3A-9BFE-3297-787D-8474D6A6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EB47-6359-104F-8053-1A726331C12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880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070691A-07D5-563F-8890-5C7BF4B982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3FF9E25-A535-1D9E-AEB8-A1F97EDF2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CC6A33-9CF5-D647-36BF-D439A0C8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C903-E944-5547-BDAC-DDEC1FF03AF0}" type="datetimeFigureOut">
              <a:rPr lang="nl-NL" smtClean="0"/>
              <a:t>28-01-2026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62B3DB-2EE1-A8A6-9FCD-46A89D707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A6B1B1-AA9C-EB15-FBEE-277EC5C58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EB47-6359-104F-8053-1A726331C12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055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80748C-E683-5780-AF28-4BBBB98C0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3B8BCD-4F4B-C3AA-C0A6-A6D5C09D7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4C9789-C708-D09C-140F-79BBF456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C903-E944-5547-BDAC-DDEC1FF03AF0}" type="datetimeFigureOut">
              <a:rPr lang="nl-NL" smtClean="0"/>
              <a:t>28-01-2026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EAF8BA-BFCF-972C-446D-01D8A729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C557B8-B349-95C3-EDF0-DE933A03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EB47-6359-104F-8053-1A726331C12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566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FB9A3C-AFF5-8C9F-3206-235F9D2A8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333164B-B150-A92C-37DB-42EBDC9DB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BBB766-614C-A214-CD20-965499F07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C903-E944-5547-BDAC-DDEC1FF03AF0}" type="datetimeFigureOut">
              <a:rPr lang="nl-NL" smtClean="0"/>
              <a:t>28-01-2026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FC5256-575F-339E-A4BD-7EAE1C7E1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AA333F-5F9D-F548-5411-475B6508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EB47-6359-104F-8053-1A726331C12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779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CED51-1D4E-38BA-0731-2128C4BF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69167F-4B65-C54F-F40F-11771B0B0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7A6571-6171-CE6F-4316-8CB0AC78A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5E30FC-5CAC-7C6E-C9A3-5C75692C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C903-E944-5547-BDAC-DDEC1FF03AF0}" type="datetimeFigureOut">
              <a:rPr lang="nl-NL" smtClean="0"/>
              <a:t>28-01-2026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4F11351-B821-A5AC-362F-71E8FBF6C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0A6230-F144-DF55-4FFB-0E410D19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EB47-6359-104F-8053-1A726331C12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551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62535-C44D-26DF-73DE-62BE52067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0014975-D7D3-47F5-91C6-3FC428C27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F5B0BE-74B7-3654-1FE0-CAB63252C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F59801D-A133-21B5-8C3B-8189A6B07E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88ED7F3-D794-0BEF-2C9D-6843966B91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CD1CB3E-20AE-509E-9498-AC17A1212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C903-E944-5547-BDAC-DDEC1FF03AF0}" type="datetimeFigureOut">
              <a:rPr lang="nl-NL" smtClean="0"/>
              <a:t>28-01-2026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401708E-7B57-02A4-6925-1FC703F8D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D0C044-0883-87DC-D36B-1EE389C52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EB47-6359-104F-8053-1A726331C12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385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BD99E-631A-52ED-8FCF-09B1EFDC7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F8BEA44-A087-F787-3E29-3A9B2610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C903-E944-5547-BDAC-DDEC1FF03AF0}" type="datetimeFigureOut">
              <a:rPr lang="nl-NL" smtClean="0"/>
              <a:t>28-01-2026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0E0320C-FFBB-DBD6-4235-B0C74F3BD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DB1013-827D-CCBD-7189-FB38EE6ED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EB47-6359-104F-8053-1A726331C12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343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66F084F-EBAB-1FEC-3D5A-1DFAB1634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C903-E944-5547-BDAC-DDEC1FF03AF0}" type="datetimeFigureOut">
              <a:rPr lang="nl-NL" smtClean="0"/>
              <a:t>28-01-2026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023AF71-057B-DD60-7166-529B9593D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464C284-6385-B8DC-FC68-E7C0E6873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EB47-6359-104F-8053-1A726331C12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328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389D8-9E44-0ADF-DDD3-57E3C4FB0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FC216F-9A9E-C007-B181-C3F0B711E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D3E0B8E-AF1B-E569-5E48-87FDB0451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282CE3-C9FB-8F9F-0153-34CC5E4A4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C903-E944-5547-BDAC-DDEC1FF03AF0}" type="datetimeFigureOut">
              <a:rPr lang="nl-NL" smtClean="0"/>
              <a:t>28-01-2026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4531C0B-40F5-4147-FE76-2A99E05B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1AD9A31-0E2A-24A6-F11B-AB053E98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EB47-6359-104F-8053-1A726331C12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547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183753-A161-1EB2-F260-E745233D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D16D453-F525-B57C-AC9C-B46EBBFBA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CDF0BC9-CB79-3C1B-0F45-35DCE7D98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535724A-42CB-5BAB-B729-309E879A1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C903-E944-5547-BDAC-DDEC1FF03AF0}" type="datetimeFigureOut">
              <a:rPr lang="nl-NL" smtClean="0"/>
              <a:t>28-01-2026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EF28D48-5E34-A394-64D5-5008923F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5EA917-5817-F81B-A832-0B5BB42E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EB47-6359-104F-8053-1A726331C12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794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1833B86-E51F-90CF-1E98-0CAFB1AE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42E762-05E7-CE60-FE6E-D691DE627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831557-5C8A-771E-E6ED-CFB7938E6A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1C903-E944-5547-BDAC-DDEC1FF03AF0}" type="datetimeFigureOut">
              <a:rPr lang="nl-NL" smtClean="0"/>
              <a:t>28-01-2026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0CF6C2-672E-9C39-43C3-7BE22128A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979FD8-5C78-BDF8-6556-2F93D3F09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EB47-6359-104F-8053-1A726331C12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109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52447-DD0B-0627-CD9D-B11958FFD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4270"/>
            <a:ext cx="9144000" cy="3015693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nl-NL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------------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5DF9F9B-938C-EC84-BA93-56FCAA5EC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95821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nl-NL" sz="4400" dirty="0">
                <a:latin typeface="Baloo Bhaijaan" panose="03080902040302020200" pitchFamily="66" charset="-78"/>
                <a:cs typeface="Baloo Bhaijaan" panose="03080902040302020200" pitchFamily="66" charset="-78"/>
              </a:rPr>
              <a:t>Ouderschapstheorie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0FDD37D-476D-089E-5BAE-9ECD4EFA3303}"/>
              </a:ext>
            </a:extLst>
          </p:cNvPr>
          <p:cNvSpPr txBox="1"/>
          <p:nvPr/>
        </p:nvSpPr>
        <p:spPr>
          <a:xfrm>
            <a:off x="1524000" y="4843849"/>
            <a:ext cx="9387016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Baloo Bhaijaan" panose="03080902040302020200" pitchFamily="66" charset="-78"/>
                <a:cs typeface="Baloo Bhaijaan" panose="03080902040302020200" pitchFamily="66" charset="-78"/>
              </a:rPr>
              <a:t>van theorie naar praktijk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D40C832-1661-7DD9-8D4D-24B48EFABBBC}"/>
              </a:ext>
            </a:extLst>
          </p:cNvPr>
          <p:cNvSpPr txBox="1"/>
          <p:nvPr/>
        </p:nvSpPr>
        <p:spPr>
          <a:xfrm>
            <a:off x="4547287" y="5770448"/>
            <a:ext cx="338575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Baloo Bhaijaan" panose="03080902040302020200" pitchFamily="66" charset="-78"/>
                <a:cs typeface="Baloo Bhaijaan" panose="03080902040302020200" pitchFamily="66" charset="-78"/>
              </a:rPr>
              <a:t>29 januari 2026</a:t>
            </a:r>
          </a:p>
        </p:txBody>
      </p:sp>
    </p:spTree>
    <p:extLst>
      <p:ext uri="{BB962C8B-B14F-4D97-AF65-F5344CB8AC3E}">
        <p14:creationId xmlns:p14="http://schemas.microsoft.com/office/powerpoint/2010/main" val="407304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DD5E6B9-A204-373C-4FCD-D60A9625F7BF}"/>
              </a:ext>
            </a:extLst>
          </p:cNvPr>
          <p:cNvSpPr txBox="1"/>
          <p:nvPr/>
        </p:nvSpPr>
        <p:spPr>
          <a:xfrm rot="16200000">
            <a:off x="-1909550" y="2661345"/>
            <a:ext cx="5620218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8000" dirty="0">
                <a:latin typeface="Baloo Bhaijaan" panose="03080902040302020200" pitchFamily="66" charset="-78"/>
                <a:cs typeface="Baloo Bhaijaan" panose="03080902040302020200" pitchFamily="66" charset="-78"/>
              </a:rPr>
              <a:t>Welkom!</a:t>
            </a:r>
          </a:p>
        </p:txBody>
      </p:sp>
      <p:pic>
        <p:nvPicPr>
          <p:cNvPr id="7" name="Afbeelding 6" descr="Afbeelding met hand, vinger, handschoenen&#10;&#10;Automatisch gegenereerde beschrijving">
            <a:extLst>
              <a:ext uri="{FF2B5EF4-FFF2-40B4-BE49-F238E27FC236}">
                <a16:creationId xmlns:a16="http://schemas.microsoft.com/office/drawing/2014/main" id="{306057D8-7CB3-BEB6-3E20-4202A30FD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828" y="1692876"/>
            <a:ext cx="3084502" cy="312042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608BDD0-6976-0FF6-ADBE-71C2586C2E9C}"/>
              </a:ext>
            </a:extLst>
          </p:cNvPr>
          <p:cNvSpPr txBox="1"/>
          <p:nvPr/>
        </p:nvSpPr>
        <p:spPr>
          <a:xfrm>
            <a:off x="6311590" y="1193180"/>
            <a:ext cx="513417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Baloo Bhai 2 Medium" panose="03080502040302020200" pitchFamily="66" charset="77"/>
                <a:cs typeface="Baloo Bhai 2 Medium" panose="03080502040302020200" pitchFamily="66" charset="77"/>
              </a:rPr>
              <a:t>Dieuwke A. Tigchelaar</a:t>
            </a:r>
          </a:p>
          <a:p>
            <a:endParaRPr lang="nl-NL" sz="3200" dirty="0">
              <a:latin typeface="Baloo Bhai 2 Medium" panose="03080502040302020200" pitchFamily="66" charset="77"/>
              <a:cs typeface="Baloo Bhai 2 Medium" panose="03080502040302020200" pitchFamily="66" charset="77"/>
            </a:endParaRPr>
          </a:p>
          <a:p>
            <a:r>
              <a:rPr lang="nl-NL" sz="3200" dirty="0">
                <a:latin typeface="Baloo Bhai 2 Medium" panose="03080502040302020200" pitchFamily="66" charset="77"/>
                <a:cs typeface="Baloo Bhai 2 Medium" panose="03080502040302020200" pitchFamily="66" charset="77"/>
              </a:rPr>
              <a:t>Orthopedagoog-Generalist</a:t>
            </a:r>
          </a:p>
          <a:p>
            <a:r>
              <a:rPr lang="nl-NL" sz="3200" dirty="0">
                <a:latin typeface="Baloo Bhai 2 Medium" panose="03080502040302020200" pitchFamily="66" charset="77"/>
                <a:cs typeface="Baloo Bhai 2 Medium" panose="03080502040302020200" pitchFamily="66" charset="77"/>
              </a:rPr>
              <a:t>ACT practitioner</a:t>
            </a:r>
          </a:p>
          <a:p>
            <a:r>
              <a:rPr lang="nl-NL" sz="3200" dirty="0">
                <a:latin typeface="Baloo Bhai 2 Medium" panose="03080502040302020200" pitchFamily="66" charset="77"/>
                <a:cs typeface="Baloo Bhai 2 Medium" panose="03080502040302020200" pitchFamily="66" charset="77"/>
              </a:rPr>
              <a:t>Docent</a:t>
            </a:r>
          </a:p>
          <a:p>
            <a:endParaRPr lang="nl-NL" sz="3200" dirty="0">
              <a:latin typeface="Baloo Bhai 2 Medium" panose="03080502040302020200" pitchFamily="66" charset="77"/>
              <a:cs typeface="Baloo Bhai 2 Medium" panose="03080502040302020200" pitchFamily="66" charset="77"/>
            </a:endParaRPr>
          </a:p>
          <a:p>
            <a:r>
              <a:rPr lang="nl-NL" sz="3200" dirty="0">
                <a:latin typeface="Baloo Bhai 2 Medium" panose="03080502040302020200" pitchFamily="66" charset="77"/>
                <a:cs typeface="Baloo Bhai 2 Medium" panose="03080502040302020200" pitchFamily="66" charset="77"/>
              </a:rPr>
              <a:t>pedagogisch adviesbureau</a:t>
            </a:r>
          </a:p>
          <a:p>
            <a:endParaRPr lang="nl-NL" sz="3200" dirty="0">
              <a:latin typeface="Baloo Bhai 2 Medium" panose="03080502040302020200" pitchFamily="66" charset="77"/>
              <a:cs typeface="Baloo Bhai 2 Medium" panose="03080502040302020200" pitchFamily="66" charset="77"/>
            </a:endParaRPr>
          </a:p>
          <a:p>
            <a:r>
              <a:rPr lang="nl-NL" sz="3200" dirty="0">
                <a:latin typeface="Baloo Bhai 2 Medium" panose="03080502040302020200" pitchFamily="66" charset="77"/>
                <a:cs typeface="Baloo Bhai 2 Medium" panose="03080502040302020200" pitchFamily="66" charset="77"/>
              </a:rPr>
              <a:t>www.dathelpt.org</a:t>
            </a:r>
          </a:p>
          <a:p>
            <a:endParaRPr lang="nl-NL" sz="3200" dirty="0">
              <a:latin typeface="Baloo Bhai 2 Medium" panose="03080502040302020200" pitchFamily="66" charset="77"/>
              <a:cs typeface="Baloo Bhai 2 Medium" panose="03080502040302020200" pitchFamily="66" charset="77"/>
            </a:endParaRPr>
          </a:p>
          <a:p>
            <a:endParaRPr lang="nl-NL" sz="3200" dirty="0">
              <a:latin typeface="Baloo Bhai 2 Medium" panose="03080502040302020200" pitchFamily="66" charset="77"/>
              <a:cs typeface="Baloo Bhai 2 Medium" panose="03080502040302020200" pitchFamily="66" charset="77"/>
            </a:endParaRP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387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85296C3-6647-FBAF-426D-CF2A262ACD04}"/>
              </a:ext>
            </a:extLst>
          </p:cNvPr>
          <p:cNvSpPr txBox="1"/>
          <p:nvPr/>
        </p:nvSpPr>
        <p:spPr>
          <a:xfrm>
            <a:off x="367990" y="479502"/>
            <a:ext cx="11206976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Baloo Bhai 2" panose="03080502040302020200" pitchFamily="66" charset="77"/>
                <a:cs typeface="Baloo Bhai 2" panose="03080502040302020200" pitchFamily="66" charset="77"/>
              </a:rPr>
              <a:t>Doelen workshop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CFC5586-5263-92E4-48B2-D3C510394AAC}"/>
              </a:ext>
            </a:extLst>
          </p:cNvPr>
          <p:cNvSpPr txBox="1"/>
          <p:nvPr/>
        </p:nvSpPr>
        <p:spPr>
          <a:xfrm>
            <a:off x="7292898" y="1494262"/>
            <a:ext cx="39698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1BCD267-D05B-53A6-6834-4869739457F6}"/>
              </a:ext>
            </a:extLst>
          </p:cNvPr>
          <p:cNvSpPr txBox="1"/>
          <p:nvPr/>
        </p:nvSpPr>
        <p:spPr>
          <a:xfrm>
            <a:off x="1272206" y="1993300"/>
            <a:ext cx="999052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/>
              <a:t>Na deze workshop kunnen deelnemers:</a:t>
            </a:r>
            <a:endParaRPr lang="nl-N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ouderschap analyseren met behulp van de kruk en buffers van Alice van der Pas;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reflecteren op hun eigen professionele rol bij </a:t>
            </a:r>
            <a:r>
              <a:rPr lang="nl-NL" sz="3200" dirty="0" err="1"/>
              <a:t>onderwijsgerelateerde</a:t>
            </a:r>
            <a:r>
              <a:rPr lang="nl-NL" sz="3200" dirty="0"/>
              <a:t> vraagstukken;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bewust handelen ter versterking van de ouderlijke positie.</a:t>
            </a:r>
          </a:p>
          <a:p>
            <a:endParaRPr lang="nl-NL" sz="3200" dirty="0">
              <a:latin typeface="Baloo Bhai 2" panose="03080502040302020200" pitchFamily="66" charset="77"/>
              <a:cs typeface="Baloo Bhai 2" panose="03080502040302020200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6370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meubels, stoel, ontwerp&#10;&#10;Automatisch gegenereerde beschrijving">
            <a:extLst>
              <a:ext uri="{FF2B5EF4-FFF2-40B4-BE49-F238E27FC236}">
                <a16:creationId xmlns:a16="http://schemas.microsoft.com/office/drawing/2014/main" id="{E5E64A6B-EA65-CC2B-051A-6F04405FA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638" y="734521"/>
            <a:ext cx="3012303" cy="3281259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07A3150-B896-9ACA-BF6E-1E944E9D6394}"/>
              </a:ext>
            </a:extLst>
          </p:cNvPr>
          <p:cNvSpPr txBox="1"/>
          <p:nvPr/>
        </p:nvSpPr>
        <p:spPr>
          <a:xfrm>
            <a:off x="819028" y="2388712"/>
            <a:ext cx="329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Baloo Bhai 2" panose="03080502040302020200" pitchFamily="66" charset="77"/>
                <a:cs typeface="Baloo Bhai 2" panose="03080502040302020200" pitchFamily="66" charset="77"/>
              </a:rPr>
              <a:t>Besef van verantwoordelijk zijn</a:t>
            </a:r>
          </a:p>
        </p:txBody>
      </p:sp>
      <p:pic>
        <p:nvPicPr>
          <p:cNvPr id="14" name="Afbeelding 13" descr="Afbeelding met vinger, nagel, hand, persoon&#10;&#10;Automatisch gegenereerde beschrijving">
            <a:extLst>
              <a:ext uri="{FF2B5EF4-FFF2-40B4-BE49-F238E27FC236}">
                <a16:creationId xmlns:a16="http://schemas.microsoft.com/office/drawing/2014/main" id="{5EE08A04-713F-2EE1-8A06-C2D8B27AB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468" y="3940971"/>
            <a:ext cx="7772400" cy="255184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2AED44D-91E0-F542-4045-9C6541853C4F}"/>
              </a:ext>
            </a:extLst>
          </p:cNvPr>
          <p:cNvSpPr txBox="1"/>
          <p:nvPr/>
        </p:nvSpPr>
        <p:spPr>
          <a:xfrm>
            <a:off x="4294910" y="3997697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Baloo Bhai 2" panose="03080502040302020200" pitchFamily="66" charset="77"/>
                <a:cs typeface="Baloo Bhai 2" panose="03080502040302020200" pitchFamily="66" charset="77"/>
              </a:rPr>
              <a:t>Kwetsbaarheid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BFA7251-8E21-D043-1F14-261E100CFCD4}"/>
              </a:ext>
            </a:extLst>
          </p:cNvPr>
          <p:cNvSpPr txBox="1"/>
          <p:nvPr/>
        </p:nvSpPr>
        <p:spPr>
          <a:xfrm>
            <a:off x="6208145" y="2391620"/>
            <a:ext cx="398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Baloo Bhai 2" panose="03080502040302020200" pitchFamily="66" charset="77"/>
                <a:cs typeface="Baloo Bhai 2" panose="03080502040302020200" pitchFamily="66" charset="77"/>
              </a:rPr>
              <a:t>Eindverantwoordelijk: opdrachtgevers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C350F2F-5D4F-7502-3719-FCC2564A91B6}"/>
              </a:ext>
            </a:extLst>
          </p:cNvPr>
          <p:cNvSpPr txBox="1"/>
          <p:nvPr/>
        </p:nvSpPr>
        <p:spPr>
          <a:xfrm>
            <a:off x="1466703" y="365189"/>
            <a:ext cx="8363414" cy="646331"/>
          </a:xfrm>
          <a:prstGeom prst="rect">
            <a:avLst/>
          </a:prstGeom>
          <a:solidFill>
            <a:srgbClr val="329E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latin typeface="Baloo Bhai 2" panose="03080502040302020200" pitchFamily="66" charset="77"/>
                <a:cs typeface="Baloo Bhai 2" panose="03080502040302020200" pitchFamily="66" charset="77"/>
              </a:rPr>
              <a:t>Ouderschapstheorie: uitgangspunten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8BFF082-3581-A448-9B0E-818E8CA1A156}"/>
              </a:ext>
            </a:extLst>
          </p:cNvPr>
          <p:cNvSpPr txBox="1"/>
          <p:nvPr/>
        </p:nvSpPr>
        <p:spPr>
          <a:xfrm>
            <a:off x="1425918" y="5874805"/>
            <a:ext cx="380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Baloo Bhai 2" panose="03080502040302020200" pitchFamily="66" charset="77"/>
                <a:cs typeface="Baloo Bhai 2" panose="03080502040302020200" pitchFamily="66" charset="77"/>
              </a:rPr>
              <a:t>Alice van der Pas</a:t>
            </a:r>
          </a:p>
        </p:txBody>
      </p:sp>
    </p:spTree>
    <p:extLst>
      <p:ext uri="{BB962C8B-B14F-4D97-AF65-F5344CB8AC3E}">
        <p14:creationId xmlns:p14="http://schemas.microsoft.com/office/powerpoint/2010/main" val="156184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66F7851-E105-D17B-D389-2904DD6C92A4}"/>
              </a:ext>
            </a:extLst>
          </p:cNvPr>
          <p:cNvSpPr txBox="1"/>
          <p:nvPr/>
        </p:nvSpPr>
        <p:spPr>
          <a:xfrm>
            <a:off x="821052" y="1967266"/>
            <a:ext cx="2901842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Ouderschaps-theorie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uitspraken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Afbeelding 2" descr="Afbeelding met meubels, stoel, ontwerp&#10;&#10;Automatisch gegenereerde beschrijving">
            <a:extLst>
              <a:ext uri="{FF2B5EF4-FFF2-40B4-BE49-F238E27FC236}">
                <a16:creationId xmlns:a16="http://schemas.microsoft.com/office/drawing/2014/main" id="{3A02C85F-4C00-3C74-9C17-DD3C5877D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998" y="972263"/>
            <a:ext cx="1825830" cy="1990006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502E3FD-99D7-678A-E39E-158D4927486A}"/>
              </a:ext>
            </a:extLst>
          </p:cNvPr>
          <p:cNvSpPr txBox="1"/>
          <p:nvPr/>
        </p:nvSpPr>
        <p:spPr>
          <a:xfrm>
            <a:off x="4489468" y="1307592"/>
            <a:ext cx="4451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i="1" dirty="0">
                <a:latin typeface="Baloo Bhai 2" panose="03080502040302020200" pitchFamily="66" charset="77"/>
                <a:cs typeface="Baloo Bhai 2" panose="03080502040302020200" pitchFamily="66" charset="77"/>
              </a:rPr>
              <a:t>Verantwoordelijkheid</a:t>
            </a:r>
          </a:p>
          <a:p>
            <a:r>
              <a:rPr lang="nl-NL" i="1" dirty="0">
                <a:latin typeface="Baloo Bhai 2" panose="03080502040302020200" pitchFamily="66" charset="77"/>
                <a:cs typeface="Baloo Bhai 2" panose="03080502040302020200" pitchFamily="66" charset="77"/>
              </a:rPr>
              <a:t>“Ouders weten vaak al dat ze verantwoordelijk zijn — soms té goed.”</a:t>
            </a:r>
            <a:endParaRPr lang="nl-NL" dirty="0">
              <a:latin typeface="Baloo Bhai 2" panose="03080502040302020200" pitchFamily="66" charset="77"/>
              <a:cs typeface="Baloo Bhai 2" panose="03080502040302020200" pitchFamily="66" charset="77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8B25DC1-702D-2E3A-E899-5D4FFA617E7B}"/>
              </a:ext>
            </a:extLst>
          </p:cNvPr>
          <p:cNvSpPr txBox="1"/>
          <p:nvPr/>
        </p:nvSpPr>
        <p:spPr>
          <a:xfrm>
            <a:off x="5961309" y="2876848"/>
            <a:ext cx="4451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i="1" dirty="0">
                <a:latin typeface="Baloo Bhai 2" panose="03080502040302020200" pitchFamily="66" charset="77"/>
                <a:cs typeface="Baloo Bhai 2" panose="03080502040302020200" pitchFamily="66" charset="77"/>
              </a:rPr>
              <a:t>Kwetsbaarheid</a:t>
            </a:r>
          </a:p>
          <a:p>
            <a:r>
              <a:rPr lang="nl-NL" i="1" dirty="0">
                <a:latin typeface="Baloo Bhai 2" panose="03080502040302020200" pitchFamily="66" charset="77"/>
                <a:cs typeface="Baloo Bhai 2" panose="03080502040302020200" pitchFamily="66" charset="77"/>
              </a:rPr>
              <a:t>“Ouderschap , de ouderlijke werkvloer, dat is de plek waar je het meest kunt falen.”</a:t>
            </a:r>
            <a:endParaRPr lang="nl-NL" dirty="0">
              <a:latin typeface="Baloo Bhai 2" panose="03080502040302020200" pitchFamily="66" charset="77"/>
              <a:cs typeface="Baloo Bhai 2" panose="03080502040302020200" pitchFamily="66" charset="77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54AF414-9D36-2771-5978-393A5D81D690}"/>
              </a:ext>
            </a:extLst>
          </p:cNvPr>
          <p:cNvSpPr txBox="1"/>
          <p:nvPr/>
        </p:nvSpPr>
        <p:spPr>
          <a:xfrm>
            <a:off x="4216526" y="4446104"/>
            <a:ext cx="4451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i="1" dirty="0">
                <a:latin typeface="Baloo Bhai 2" panose="03080502040302020200" pitchFamily="66" charset="77"/>
                <a:cs typeface="Baloo Bhai 2" panose="03080502040302020200" pitchFamily="66" charset="77"/>
              </a:rPr>
              <a:t>Eindverantwoordelijkheid</a:t>
            </a:r>
          </a:p>
          <a:p>
            <a:r>
              <a:rPr lang="nl-NL" i="1" dirty="0">
                <a:latin typeface="Baloo Bhai 2" panose="03080502040302020200" pitchFamily="66" charset="77"/>
                <a:cs typeface="Baloo Bhai 2" panose="03080502040302020200" pitchFamily="66" charset="77"/>
              </a:rPr>
              <a:t>“Je kunt ouders helpen, maar je kunt hun plek niet innemen.”</a:t>
            </a:r>
            <a:endParaRPr lang="nl-NL" dirty="0">
              <a:latin typeface="Baloo Bhai 2" panose="03080502040302020200" pitchFamily="66" charset="77"/>
              <a:cs typeface="Baloo Bhai 2" panose="03080502040302020200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4838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1832B5A-B803-D8BC-6F5D-14003CB227EE}"/>
              </a:ext>
            </a:extLst>
          </p:cNvPr>
          <p:cNvSpPr txBox="1"/>
          <p:nvPr/>
        </p:nvSpPr>
        <p:spPr>
          <a:xfrm>
            <a:off x="1466703" y="365189"/>
            <a:ext cx="8363414" cy="646331"/>
          </a:xfrm>
          <a:prstGeom prst="rect">
            <a:avLst/>
          </a:prstGeom>
          <a:solidFill>
            <a:srgbClr val="3EC4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latin typeface="Baloo Bhai 2" panose="03080502040302020200" pitchFamily="66" charset="77"/>
                <a:cs typeface="Baloo Bhai 2" panose="03080502040302020200" pitchFamily="66" charset="77"/>
              </a:rPr>
              <a:t>Ouderschapstheorie: het Buffermodel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87E9C39-8A77-F41C-E83B-E4F3F3C2FA06}"/>
              </a:ext>
            </a:extLst>
          </p:cNvPr>
          <p:cNvSpPr txBox="1"/>
          <p:nvPr/>
        </p:nvSpPr>
        <p:spPr>
          <a:xfrm>
            <a:off x="2157984" y="3429793"/>
            <a:ext cx="2456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latin typeface="Baloo Bhai 2" panose="03080502040302020200" pitchFamily="66" charset="77"/>
                <a:cs typeface="Baloo Bhai 2" panose="03080502040302020200" pitchFamily="66" charset="77"/>
              </a:rPr>
              <a:t>3. Metapositie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25EC639-3E6D-48B3-6407-C211C76A4551}"/>
              </a:ext>
            </a:extLst>
          </p:cNvPr>
          <p:cNvSpPr txBox="1"/>
          <p:nvPr/>
        </p:nvSpPr>
        <p:spPr>
          <a:xfrm>
            <a:off x="2157984" y="2690336"/>
            <a:ext cx="3972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latin typeface="Baloo Bhai 2" panose="03080502040302020200" pitchFamily="66" charset="77"/>
                <a:cs typeface="Baloo Bhai 2" panose="03080502040302020200" pitchFamily="66" charset="77"/>
              </a:rPr>
              <a:t>2. Goede taakverdeling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8054898-9A9B-085D-532D-4FFD7C6FE65C}"/>
              </a:ext>
            </a:extLst>
          </p:cNvPr>
          <p:cNvSpPr txBox="1"/>
          <p:nvPr/>
        </p:nvSpPr>
        <p:spPr>
          <a:xfrm>
            <a:off x="2157984" y="1973550"/>
            <a:ext cx="4743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latin typeface="Baloo Bhai 2" panose="03080502040302020200" pitchFamily="66" charset="77"/>
                <a:cs typeface="Baloo Bhai 2" panose="03080502040302020200" pitchFamily="66" charset="77"/>
              </a:rPr>
              <a:t>1. De Solidaire gemeenschap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555B871-AA2C-8330-2041-BA4BE9127E44}"/>
              </a:ext>
            </a:extLst>
          </p:cNvPr>
          <p:cNvSpPr txBox="1"/>
          <p:nvPr/>
        </p:nvSpPr>
        <p:spPr>
          <a:xfrm>
            <a:off x="2141954" y="4169992"/>
            <a:ext cx="47596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latin typeface="Baloo Bhai 2" panose="03080502040302020200" pitchFamily="66" charset="77"/>
                <a:cs typeface="Baloo Bhai 2" panose="03080502040302020200" pitchFamily="66" charset="77"/>
              </a:rPr>
              <a:t>4. ‘Goede ouder’-ervaringen</a:t>
            </a:r>
          </a:p>
          <a:p>
            <a:endParaRPr lang="nl-NL" sz="2800" b="1" dirty="0">
              <a:latin typeface="Baloo Bhai 2" panose="03080502040302020200" pitchFamily="66" charset="77"/>
              <a:cs typeface="Baloo Bhai 2" panose="03080502040302020200" pitchFamily="66" charset="77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71B0180-73EE-AF15-9EEE-C4BF9D0B2311}"/>
              </a:ext>
            </a:extLst>
          </p:cNvPr>
          <p:cNvSpPr/>
          <p:nvPr/>
        </p:nvSpPr>
        <p:spPr>
          <a:xfrm rot="19340050">
            <a:off x="7239730" y="1632503"/>
            <a:ext cx="13450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naast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F9D713D-CC2B-A39E-1F49-E1649C7F6CA2}"/>
              </a:ext>
            </a:extLst>
          </p:cNvPr>
          <p:cNvSpPr/>
          <p:nvPr/>
        </p:nvSpPr>
        <p:spPr>
          <a:xfrm>
            <a:off x="6640916" y="2467800"/>
            <a:ext cx="45401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</a:t>
            </a:r>
            <a:r>
              <a:rPr lang="nl-NL" sz="4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elpen </a:t>
            </a:r>
            <a:r>
              <a:rPr lang="nl-NL" sz="4000" i="1" dirty="0"/>
              <a:t>≠ </a:t>
            </a:r>
            <a:r>
              <a:rPr lang="nl-NL" sz="40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overnemen</a:t>
            </a:r>
            <a:endParaRPr lang="nl-NL" sz="4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87D699A-9FD2-3352-B26D-6286684C7195}"/>
              </a:ext>
            </a:extLst>
          </p:cNvPr>
          <p:cNvSpPr/>
          <p:nvPr/>
        </p:nvSpPr>
        <p:spPr>
          <a:xfrm rot="327261">
            <a:off x="5832262" y="3065335"/>
            <a:ext cx="3962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giraffenstand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1C32E1DA-76B5-7571-2D47-B972F791B7DE}"/>
              </a:ext>
            </a:extLst>
          </p:cNvPr>
          <p:cNvSpPr/>
          <p:nvPr/>
        </p:nvSpPr>
        <p:spPr>
          <a:xfrm rot="20937301">
            <a:off x="7588569" y="3816049"/>
            <a:ext cx="29778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ouders leren </a:t>
            </a:r>
          </a:p>
        </p:txBody>
      </p:sp>
    </p:spTree>
    <p:extLst>
      <p:ext uri="{BB962C8B-B14F-4D97-AF65-F5344CB8AC3E}">
        <p14:creationId xmlns:p14="http://schemas.microsoft.com/office/powerpoint/2010/main" val="395064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meubels, stoel, ontwerp&#10;&#10;Automatisch gegenereerde beschrijving">
            <a:extLst>
              <a:ext uri="{FF2B5EF4-FFF2-40B4-BE49-F238E27FC236}">
                <a16:creationId xmlns:a16="http://schemas.microsoft.com/office/drawing/2014/main" id="{A93E6B4D-B001-43D8-285E-9379D69C9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862" y="3981336"/>
            <a:ext cx="1825830" cy="1990006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E522913-0DBA-27C2-29A1-6B845E2B5ABB}"/>
              </a:ext>
            </a:extLst>
          </p:cNvPr>
          <p:cNvSpPr txBox="1"/>
          <p:nvPr/>
        </p:nvSpPr>
        <p:spPr>
          <a:xfrm>
            <a:off x="1466703" y="365189"/>
            <a:ext cx="836341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latin typeface="Baloo Bhai 2" panose="03080502040302020200" pitchFamily="66" charset="77"/>
                <a:cs typeface="Baloo Bhai 2" panose="03080502040302020200" pitchFamily="66" charset="77"/>
              </a:rPr>
              <a:t>Ouderschapstheorie in de praktijk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BAA8485-2DBE-D8F3-414A-F88B555548D3}"/>
              </a:ext>
            </a:extLst>
          </p:cNvPr>
          <p:cNvSpPr txBox="1"/>
          <p:nvPr/>
        </p:nvSpPr>
        <p:spPr>
          <a:xfrm>
            <a:off x="2029968" y="2011680"/>
            <a:ext cx="86164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nl-NL" sz="2400" dirty="0">
                <a:latin typeface="Baloo Bhai 2" panose="03080502040302020200" pitchFamily="66" charset="77"/>
                <a:cs typeface="Baloo Bhai 2" panose="03080502040302020200" pitchFamily="66" charset="77"/>
              </a:rPr>
              <a:t>Waar hoor of zie jij dat ouderschap onder druk komt te staan?</a:t>
            </a:r>
          </a:p>
          <a:p>
            <a:endParaRPr lang="nl-NL" sz="2400" dirty="0">
              <a:latin typeface="Baloo Bhai 2" panose="03080502040302020200" pitchFamily="66" charset="77"/>
              <a:cs typeface="Baloo Bhai 2" panose="03080502040302020200" pitchFamily="66" charset="77"/>
            </a:endParaRPr>
          </a:p>
          <a:p>
            <a:endParaRPr lang="nl-NL" sz="2400" dirty="0">
              <a:latin typeface="Baloo Bhai 2" panose="03080502040302020200" pitchFamily="66" charset="77"/>
              <a:cs typeface="Baloo Bhai 2" panose="03080502040302020200" pitchFamily="66" charset="77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1F029AB-7F8A-35DC-DC07-74C4CA7C72DC}"/>
              </a:ext>
            </a:extLst>
          </p:cNvPr>
          <p:cNvSpPr txBox="1"/>
          <p:nvPr/>
        </p:nvSpPr>
        <p:spPr>
          <a:xfrm>
            <a:off x="2029967" y="3981336"/>
            <a:ext cx="7977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nl-NL" sz="2400">
                <a:latin typeface="Baloo Bhai 2" panose="03080502040302020200" pitchFamily="66" charset="77"/>
                <a:cs typeface="Baloo Bhai 2" panose="03080502040302020200" pitchFamily="66" charset="77"/>
              </a:rPr>
              <a:t>Schrijf één signaal op dat je herkent uit je werk, je praktijk</a:t>
            </a:r>
            <a:endParaRPr lang="nl-NL" sz="2400" dirty="0">
              <a:latin typeface="Baloo Bhai 2" panose="03080502040302020200" pitchFamily="66" charset="77"/>
              <a:cs typeface="Baloo Bhai 2" panose="03080502040302020200" pitchFamily="66" charset="77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EC1180-A055-109D-B359-17A952EE1CE9}"/>
              </a:ext>
            </a:extLst>
          </p:cNvPr>
          <p:cNvSpPr txBox="1"/>
          <p:nvPr/>
        </p:nvSpPr>
        <p:spPr>
          <a:xfrm>
            <a:off x="2029968" y="2876664"/>
            <a:ext cx="7977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nl-NL" sz="2400" dirty="0">
                <a:latin typeface="Baloo Bhai 2" panose="03080502040302020200" pitchFamily="66" charset="77"/>
                <a:cs typeface="Baloo Bhai 2" panose="03080502040302020200" pitchFamily="66" charset="77"/>
              </a:rPr>
              <a:t>Welke poot van het ouderschap komt hier onder druk te staan?</a:t>
            </a:r>
          </a:p>
        </p:txBody>
      </p:sp>
    </p:spTree>
    <p:extLst>
      <p:ext uri="{BB962C8B-B14F-4D97-AF65-F5344CB8AC3E}">
        <p14:creationId xmlns:p14="http://schemas.microsoft.com/office/powerpoint/2010/main" val="148318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2032209-5144-324E-900D-93C23C60B718}"/>
              </a:ext>
            </a:extLst>
          </p:cNvPr>
          <p:cNvSpPr txBox="1"/>
          <p:nvPr/>
        </p:nvSpPr>
        <p:spPr>
          <a:xfrm>
            <a:off x="1466703" y="365189"/>
            <a:ext cx="836341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latin typeface="Baloo Bhai 2" panose="03080502040302020200" pitchFamily="66" charset="77"/>
                <a:cs typeface="Baloo Bhai 2" panose="03080502040302020200" pitchFamily="66" charset="77"/>
              </a:rPr>
              <a:t>Ouderschapstheorie in de praktijk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D2315D6-2BEA-4977-8068-F0F91D32DD22}"/>
              </a:ext>
            </a:extLst>
          </p:cNvPr>
          <p:cNvSpPr txBox="1"/>
          <p:nvPr/>
        </p:nvSpPr>
        <p:spPr>
          <a:xfrm>
            <a:off x="2560320" y="2295144"/>
            <a:ext cx="7598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Baloo Bhai 2" panose="03080502040302020200" pitchFamily="66" charset="77"/>
                <a:cs typeface="Baloo Bhai 2" panose="03080502040302020200" pitchFamily="66" charset="77"/>
              </a:rPr>
              <a:t>Bespreek in tweetallen:</a:t>
            </a:r>
          </a:p>
          <a:p>
            <a:endParaRPr lang="nl-NL" sz="2400" dirty="0">
              <a:latin typeface="Baloo Bhai 2" panose="03080502040302020200" pitchFamily="66" charset="77"/>
              <a:cs typeface="Baloo Bhai 2" panose="03080502040302020200" pitchFamily="66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Baloo Bhai 2" panose="03080502040302020200" pitchFamily="66" charset="77"/>
                <a:cs typeface="Baloo Bhai 2" panose="03080502040302020200" pitchFamily="66" charset="77"/>
              </a:rPr>
              <a:t>Welke poot van de kruk zie je het vaakst onder druk?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Baloo Bhai 2" panose="03080502040302020200" pitchFamily="66" charset="77"/>
                <a:cs typeface="Baloo Bhai 2" panose="03080502040302020200" pitchFamily="66" charset="77"/>
              </a:rPr>
              <a:t>Wat doen wij dan- bewust of onbewust?</a:t>
            </a:r>
          </a:p>
        </p:txBody>
      </p:sp>
      <p:pic>
        <p:nvPicPr>
          <p:cNvPr id="5" name="Afbeelding 4" descr="Afbeelding met meubels, stoel, ontwerp&#10;&#10;Automatisch gegenereerde beschrijving">
            <a:extLst>
              <a:ext uri="{FF2B5EF4-FFF2-40B4-BE49-F238E27FC236}">
                <a16:creationId xmlns:a16="http://schemas.microsoft.com/office/drawing/2014/main" id="{E0378DB4-5C36-09CC-BEB4-2332DEE61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21" y="3864804"/>
            <a:ext cx="1825830" cy="199000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135533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meubels, stoel, ontwerp&#10;&#10;Automatisch gegenereerde beschrijving">
            <a:extLst>
              <a:ext uri="{FF2B5EF4-FFF2-40B4-BE49-F238E27FC236}">
                <a16:creationId xmlns:a16="http://schemas.microsoft.com/office/drawing/2014/main" id="{BD04BB09-55D3-6A06-A46D-0A9EAC243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40740">
            <a:off x="9971224" y="4232090"/>
            <a:ext cx="1825830" cy="199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2D6255E-3E69-4F4D-B329-F33E6F1B89A9}"/>
              </a:ext>
            </a:extLst>
          </p:cNvPr>
          <p:cNvSpPr txBox="1"/>
          <p:nvPr/>
        </p:nvSpPr>
        <p:spPr>
          <a:xfrm>
            <a:off x="8162274" y="-227873"/>
            <a:ext cx="3369234" cy="1616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Afsluiting</a:t>
            </a:r>
            <a:endParaRPr lang="en-US" sz="32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Afbeelding 4" descr="Afbeelding met hand, vinger, handschoenen&#10;&#10;Automatisch gegenereerde beschrijving">
            <a:extLst>
              <a:ext uri="{FF2B5EF4-FFF2-40B4-BE49-F238E27FC236}">
                <a16:creationId xmlns:a16="http://schemas.microsoft.com/office/drawing/2014/main" id="{41F2A204-FE5C-7A24-7D9E-52A6C77877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41" r="2" b="2"/>
          <a:stretch>
            <a:fillRect/>
          </a:stretch>
        </p:blipFill>
        <p:spPr>
          <a:xfrm rot="643478" flipH="1">
            <a:off x="20" y="10"/>
            <a:ext cx="7390243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23773C9-39DC-BA40-C507-48D605EBC221}"/>
              </a:ext>
            </a:extLst>
          </p:cNvPr>
          <p:cNvSpPr txBox="1"/>
          <p:nvPr/>
        </p:nvSpPr>
        <p:spPr>
          <a:xfrm>
            <a:off x="8079978" y="2533476"/>
            <a:ext cx="3369234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Om mee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nemen</a:t>
            </a:r>
            <a:r>
              <a:rPr lang="en-US" sz="2000" dirty="0"/>
              <a:t>: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welke</a:t>
            </a:r>
            <a:r>
              <a:rPr lang="en-US" sz="2000" dirty="0"/>
              <a:t> poot van de </a:t>
            </a:r>
            <a:r>
              <a:rPr lang="en-US" sz="2000" dirty="0" err="1"/>
              <a:t>kruk</a:t>
            </a:r>
            <a:r>
              <a:rPr lang="en-US" sz="2000" dirty="0"/>
              <a:t> </a:t>
            </a:r>
            <a:r>
              <a:rPr lang="en-US" sz="2000" dirty="0" err="1"/>
              <a:t>kun</a:t>
            </a:r>
            <a:r>
              <a:rPr lang="en-US" sz="2000" dirty="0"/>
              <a:t> </a:t>
            </a:r>
            <a:r>
              <a:rPr lang="en-US" sz="2000" dirty="0" err="1"/>
              <a:t>jij</a:t>
            </a:r>
            <a:r>
              <a:rPr lang="en-US" sz="2000" dirty="0"/>
              <a:t> in </a:t>
            </a:r>
            <a:r>
              <a:rPr lang="en-US" sz="2000" dirty="0" err="1"/>
              <a:t>jouw</a:t>
            </a:r>
            <a:r>
              <a:rPr lang="en-US" sz="2000" dirty="0"/>
              <a:t> </a:t>
            </a:r>
            <a:r>
              <a:rPr lang="en-US" sz="2000" dirty="0" err="1"/>
              <a:t>rol</a:t>
            </a:r>
            <a:r>
              <a:rPr lang="en-US" sz="2000" dirty="0"/>
              <a:t> </a:t>
            </a:r>
            <a:r>
              <a:rPr lang="en-US" sz="2000" dirty="0" err="1"/>
              <a:t>expliciet</a:t>
            </a:r>
            <a:r>
              <a:rPr lang="en-US" sz="2000" dirty="0"/>
              <a:t> </a:t>
            </a:r>
            <a:r>
              <a:rPr lang="en-US" sz="2000" dirty="0" err="1"/>
              <a:t>blijven</a:t>
            </a:r>
            <a:r>
              <a:rPr lang="en-US" sz="2000" dirty="0"/>
              <a:t> </a:t>
            </a:r>
            <a:r>
              <a:rPr lang="en-US" sz="2000" dirty="0" err="1"/>
              <a:t>beschermen</a:t>
            </a:r>
            <a:r>
              <a:rPr lang="en-US" sz="2000" dirty="0"/>
              <a:t>, </a:t>
            </a:r>
            <a:r>
              <a:rPr lang="en-US" sz="2000" dirty="0" err="1"/>
              <a:t>welke</a:t>
            </a:r>
            <a:r>
              <a:rPr lang="en-US" sz="2000" dirty="0"/>
              <a:t> buffer </a:t>
            </a:r>
            <a:r>
              <a:rPr lang="en-US" sz="2000" dirty="0" err="1"/>
              <a:t>zet</a:t>
            </a:r>
            <a:r>
              <a:rPr lang="en-US" sz="2000" dirty="0"/>
              <a:t> je </a:t>
            </a:r>
            <a:r>
              <a:rPr lang="en-US" sz="2000" dirty="0" err="1"/>
              <a:t>aan</a:t>
            </a:r>
            <a:r>
              <a:rPr lang="en-US" sz="2000" dirty="0"/>
              <a:t>/in?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Bedankt</a:t>
            </a:r>
            <a:r>
              <a:rPr lang="en-US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466972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3141</TotalTime>
  <Words>266</Words>
  <Application>Microsoft Macintosh PowerPoint</Application>
  <PresentationFormat>Breedbeeld</PresentationFormat>
  <Paragraphs>58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7" baseType="lpstr">
      <vt:lpstr>Arial</vt:lpstr>
      <vt:lpstr>Baloo Bhai 2</vt:lpstr>
      <vt:lpstr>Baloo Bhai 2 Medium</vt:lpstr>
      <vt:lpstr>Baloo Bhaijaan</vt:lpstr>
      <vt:lpstr>Calibri</vt:lpstr>
      <vt:lpstr>Calibri Light</vt:lpstr>
      <vt:lpstr>Wingdings</vt:lpstr>
      <vt:lpstr>Kantoorthema</vt:lpstr>
      <vt:lpstr>------------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------------</dc:title>
  <dc:creator>Dathelpt</dc:creator>
  <cp:lastModifiedBy>Dathelpt</cp:lastModifiedBy>
  <cp:revision>7</cp:revision>
  <dcterms:created xsi:type="dcterms:W3CDTF">2024-03-05T21:36:26Z</dcterms:created>
  <dcterms:modified xsi:type="dcterms:W3CDTF">2026-01-28T21:22:53Z</dcterms:modified>
</cp:coreProperties>
</file>